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2AB60C5-0C9C-4A4E-BC13-F6A2D4F7CF8B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A8121D1-1D1B-43A8-B0BE-5EB13EB39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04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8F1C6-2DDA-4FD8-A1E3-68BF8A5C1FC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349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Your Title</a:t>
            </a:r>
            <a:endParaRPr lang="en-US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8CB3-9DE6-4DEF-8F18-B77D64EE94A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3DD1E-1A24-4F3C-A3BB-A75551CF64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222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Subtitle</a:t>
            </a:r>
            <a:endParaRPr lang="ro-RO" dirty="0" smtClean="0"/>
          </a:p>
          <a:p>
            <a:pPr lvl="2"/>
            <a:r>
              <a:rPr lang="en-US" dirty="0" smtClean="0"/>
              <a:t>Subtitle 2</a:t>
            </a:r>
            <a:endParaRPr lang="ro-RO" dirty="0" smtClean="0"/>
          </a:p>
          <a:p>
            <a:pPr lvl="3"/>
            <a:r>
              <a:rPr lang="en-US" dirty="0" smtClean="0"/>
              <a:t>Subtitle 3</a:t>
            </a:r>
            <a:endParaRPr lang="ro-RO" dirty="0" smtClean="0"/>
          </a:p>
          <a:p>
            <a:pPr lvl="4"/>
            <a:r>
              <a:rPr lang="en-US" dirty="0" smtClean="0"/>
              <a:t>Subtitle 4</a:t>
            </a:r>
            <a:endParaRPr lang="en-US" dirty="0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8CB3-9DE6-4DEF-8F18-B77D64EE94A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3DD1E-1A24-4F3C-A3BB-A75551CF64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61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Subtitle</a:t>
            </a:r>
            <a:endParaRPr lang="ro-RO" dirty="0" smtClean="0"/>
          </a:p>
          <a:p>
            <a:pPr lvl="2"/>
            <a:r>
              <a:rPr lang="en-US" dirty="0" smtClean="0"/>
              <a:t>Subtitle 2</a:t>
            </a:r>
            <a:endParaRPr lang="ro-RO" dirty="0" smtClean="0"/>
          </a:p>
          <a:p>
            <a:pPr lvl="3"/>
            <a:r>
              <a:rPr lang="en-US" dirty="0" smtClean="0"/>
              <a:t>Subtitle 3</a:t>
            </a:r>
            <a:endParaRPr lang="ro-RO" dirty="0" smtClean="0"/>
          </a:p>
          <a:p>
            <a:pPr lvl="4"/>
            <a:r>
              <a:rPr lang="en-US" dirty="0" smtClean="0"/>
              <a:t>Subtitle 4</a:t>
            </a:r>
            <a:endParaRPr lang="en-US" dirty="0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8CB3-9DE6-4DEF-8F18-B77D64EE94A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3DD1E-1A24-4F3C-A3BB-A75551CF64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8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Subtitle</a:t>
            </a:r>
            <a:endParaRPr lang="ro-RO" dirty="0" smtClean="0"/>
          </a:p>
          <a:p>
            <a:pPr lvl="2"/>
            <a:r>
              <a:rPr lang="en-US" dirty="0" smtClean="0"/>
              <a:t>Subtitle 2</a:t>
            </a:r>
            <a:endParaRPr lang="ro-RO" dirty="0" smtClean="0"/>
          </a:p>
          <a:p>
            <a:pPr lvl="3"/>
            <a:r>
              <a:rPr lang="en-US" dirty="0" smtClean="0"/>
              <a:t>Subtitle 3</a:t>
            </a:r>
            <a:endParaRPr lang="ro-RO" dirty="0" smtClean="0"/>
          </a:p>
          <a:p>
            <a:pPr lvl="4"/>
            <a:r>
              <a:rPr lang="en-US" dirty="0" smtClean="0"/>
              <a:t>Subtitle 4</a:t>
            </a:r>
            <a:endParaRPr lang="en-US" dirty="0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8CB3-9DE6-4DEF-8F18-B77D64EE94A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3DD1E-1A24-4F3C-A3BB-A75551CF64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309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 baseline="0"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stituent text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Header</a:t>
            </a:r>
            <a:endParaRPr lang="ro-RO" dirty="0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8CB3-9DE6-4DEF-8F18-B77D64EE94A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3DD1E-1A24-4F3C-A3BB-A75551CF64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194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 hasCustomPrompt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Subtitle</a:t>
            </a:r>
            <a:endParaRPr lang="ro-RO" dirty="0" smtClean="0"/>
          </a:p>
          <a:p>
            <a:pPr lvl="2"/>
            <a:r>
              <a:rPr lang="en-US" dirty="0" smtClean="0"/>
              <a:t>Subtitle 2</a:t>
            </a:r>
            <a:endParaRPr lang="ro-RO" dirty="0" smtClean="0"/>
          </a:p>
          <a:p>
            <a:pPr lvl="3"/>
            <a:r>
              <a:rPr lang="en-US" dirty="0" smtClean="0"/>
              <a:t>Subtitle 3</a:t>
            </a:r>
            <a:endParaRPr lang="ro-RO" dirty="0" smtClean="0"/>
          </a:p>
          <a:p>
            <a:pPr lvl="4"/>
            <a:r>
              <a:rPr lang="en-US" dirty="0" smtClean="0"/>
              <a:t>Subtitle 4</a:t>
            </a:r>
            <a:endParaRPr lang="en-US" dirty="0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 hasCustomPrompt="1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Subtitle</a:t>
            </a:r>
            <a:endParaRPr lang="ro-RO" dirty="0" smtClean="0"/>
          </a:p>
          <a:p>
            <a:pPr lvl="2"/>
            <a:r>
              <a:rPr lang="en-US" dirty="0" smtClean="0"/>
              <a:t>Subtitle 2</a:t>
            </a:r>
            <a:endParaRPr lang="ro-RO" dirty="0" smtClean="0"/>
          </a:p>
          <a:p>
            <a:pPr lvl="3"/>
            <a:r>
              <a:rPr lang="en-US" dirty="0" smtClean="0"/>
              <a:t>Subtitle 3</a:t>
            </a:r>
            <a:endParaRPr lang="ro-RO" dirty="0" smtClean="0"/>
          </a:p>
          <a:p>
            <a:pPr lvl="4"/>
            <a:r>
              <a:rPr lang="en-US" dirty="0" smtClean="0"/>
              <a:t>Subtitle 4</a:t>
            </a:r>
            <a:endParaRPr lang="en-US" dirty="0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8CB3-9DE6-4DEF-8F18-B77D64EE94A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3DD1E-1A24-4F3C-A3BB-A75551CF64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356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stituent text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Title</a:t>
            </a:r>
            <a:endParaRPr lang="ro-RO" dirty="0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Subtitle</a:t>
            </a:r>
            <a:endParaRPr lang="ro-RO" dirty="0" smtClean="0"/>
          </a:p>
          <a:p>
            <a:pPr lvl="2"/>
            <a:r>
              <a:rPr lang="en-US" dirty="0" smtClean="0"/>
              <a:t>Subtitle 2</a:t>
            </a:r>
            <a:endParaRPr lang="ro-RO" dirty="0" smtClean="0"/>
          </a:p>
          <a:p>
            <a:pPr lvl="3"/>
            <a:r>
              <a:rPr lang="en-US" dirty="0" smtClean="0"/>
              <a:t>Subtitle 3</a:t>
            </a:r>
            <a:endParaRPr lang="ro-RO" dirty="0" smtClean="0"/>
          </a:p>
          <a:p>
            <a:pPr lvl="4"/>
            <a:r>
              <a:rPr lang="en-US" dirty="0" smtClean="0"/>
              <a:t>Subtitle 4</a:t>
            </a:r>
            <a:endParaRPr lang="en-US" dirty="0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Title</a:t>
            </a:r>
            <a:endParaRPr lang="ro-RO" dirty="0"/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 hasCustomPrompt="1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Subtitle</a:t>
            </a:r>
            <a:endParaRPr lang="ro-RO" dirty="0" smtClean="0"/>
          </a:p>
          <a:p>
            <a:pPr lvl="2"/>
            <a:r>
              <a:rPr lang="en-US" dirty="0" smtClean="0"/>
              <a:t>Subtitle 2</a:t>
            </a:r>
            <a:endParaRPr lang="ro-RO" dirty="0" smtClean="0"/>
          </a:p>
          <a:p>
            <a:pPr lvl="3"/>
            <a:r>
              <a:rPr lang="en-US" dirty="0" smtClean="0"/>
              <a:t>Subtitle 3</a:t>
            </a:r>
            <a:endParaRPr lang="ro-RO" dirty="0" smtClean="0"/>
          </a:p>
          <a:p>
            <a:pPr lvl="4"/>
            <a:r>
              <a:rPr lang="en-US" dirty="0" smtClean="0"/>
              <a:t>Subtitle 4</a:t>
            </a:r>
            <a:endParaRPr lang="en-US" dirty="0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8CB3-9DE6-4DEF-8F18-B77D64EE94A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3DD1E-1A24-4F3C-A3BB-A75551CF64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43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8CB3-9DE6-4DEF-8F18-B77D64EE94A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3DD1E-1A24-4F3C-A3BB-A75551CF64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26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8CB3-9DE6-4DEF-8F18-B77D64EE94A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3DD1E-1A24-4F3C-A3BB-A75551CF64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599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 hasCustomPrompt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Subtitle</a:t>
            </a:r>
            <a:endParaRPr lang="ro-RO" dirty="0" smtClean="0"/>
          </a:p>
          <a:p>
            <a:pPr lvl="2"/>
            <a:r>
              <a:rPr lang="en-US" dirty="0" smtClean="0"/>
              <a:t>Subtitle 2</a:t>
            </a:r>
            <a:endParaRPr lang="ro-RO" dirty="0" smtClean="0"/>
          </a:p>
          <a:p>
            <a:pPr lvl="3"/>
            <a:r>
              <a:rPr lang="en-US" dirty="0" smtClean="0"/>
              <a:t>Subtitle 3</a:t>
            </a:r>
            <a:endParaRPr lang="ro-RO" dirty="0" smtClean="0"/>
          </a:p>
          <a:p>
            <a:pPr lvl="4"/>
            <a:r>
              <a:rPr lang="en-US" dirty="0" smtClean="0"/>
              <a:t>Subtitle 4</a:t>
            </a:r>
            <a:endParaRPr lang="en-US" dirty="0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 hasCustomPrompt="1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Text Body</a:t>
            </a:r>
            <a:endParaRPr lang="ro-RO" dirty="0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8CB3-9DE6-4DEF-8F18-B77D64EE94A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3DD1E-1A24-4F3C-A3BB-A75551CF64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513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en-US" dirty="0" smtClean="0"/>
              <a:t>Subtext Description</a:t>
            </a:r>
            <a:endParaRPr lang="en-US" dirty="0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Subtext</a:t>
            </a:r>
            <a:endParaRPr lang="ro-RO" dirty="0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8CB3-9DE6-4DEF-8F18-B77D64EE94A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3DD1E-1A24-4F3C-A3BB-A75551CF64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33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Subtitle 1</a:t>
            </a:r>
            <a:r>
              <a:rPr lang="ro-RO" dirty="0" smtClean="0"/>
              <a:t>Al </a:t>
            </a:r>
            <a:r>
              <a:rPr lang="ro-RO" dirty="0"/>
              <a:t>doilea nivel</a:t>
            </a:r>
          </a:p>
          <a:p>
            <a:pPr lvl="2"/>
            <a:r>
              <a:rPr lang="en-US" dirty="0" smtClean="0"/>
              <a:t>Subtitle 2</a:t>
            </a:r>
            <a:endParaRPr lang="ro-RO" dirty="0"/>
          </a:p>
          <a:p>
            <a:pPr lvl="3"/>
            <a:r>
              <a:rPr lang="en-US" dirty="0" smtClean="0"/>
              <a:t>Subtitle 3</a:t>
            </a:r>
            <a:endParaRPr lang="ro-RO" dirty="0"/>
          </a:p>
          <a:p>
            <a:pPr lvl="4"/>
            <a:r>
              <a:rPr lang="en-US" dirty="0" smtClean="0"/>
              <a:t>Subtitle 4</a:t>
            </a:r>
            <a:endParaRPr lang="en-US" dirty="0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28CB3-9DE6-4DEF-8F18-B77D64EE94A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3DD1E-1A24-4F3C-A3BB-A75551CF64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169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-40233" y="6299"/>
            <a:ext cx="9144000" cy="1092200"/>
          </a:xfrm>
          <a:prstGeom prst="rect">
            <a:avLst/>
          </a:prstGeom>
          <a:gradFill>
            <a:gsLst>
              <a:gs pos="100000">
                <a:schemeClr val="bg1">
                  <a:lumMod val="75000"/>
                </a:schemeClr>
              </a:gs>
              <a:gs pos="71000">
                <a:srgbClr val="E3E3E3">
                  <a:lumMod val="96000"/>
                  <a:lumOff val="4000"/>
                </a:srgbClr>
              </a:gs>
              <a:gs pos="0">
                <a:schemeClr val="bg1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3" name="Text 53"/>
          <p:cNvSpPr txBox="1"/>
          <p:nvPr/>
        </p:nvSpPr>
        <p:spPr>
          <a:xfrm>
            <a:off x="269519" y="304800"/>
            <a:ext cx="8731787" cy="691755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What </a:t>
            </a:r>
            <a:r>
              <a:rPr lang="en-US" sz="1400" dirty="0" smtClean="0">
                <a:solidFill>
                  <a:srgbClr val="0070C0"/>
                </a:solidFill>
              </a:rPr>
              <a:t>Works </a:t>
            </a:r>
            <a:r>
              <a:rPr lang="en-US" sz="1400" dirty="0">
                <a:solidFill>
                  <a:srgbClr val="0070C0"/>
                </a:solidFill>
              </a:rPr>
              <a:t>In Reducing Recidivism? </a:t>
            </a:r>
            <a:endParaRPr lang="en-US" sz="1400" dirty="0" smtClean="0">
              <a:solidFill>
                <a:srgbClr val="0070C0"/>
              </a:solidFill>
            </a:endParaRPr>
          </a:p>
          <a:p>
            <a:pPr algn="ctr"/>
            <a:endParaRPr lang="en-US" sz="1400" dirty="0" smtClean="0">
              <a:solidFill>
                <a:srgbClr val="0070C0"/>
              </a:solidFill>
            </a:endParaRPr>
          </a:p>
          <a:p>
            <a:pPr algn="ctr"/>
            <a:r>
              <a:rPr lang="en-US" sz="1400" dirty="0" smtClean="0">
                <a:solidFill>
                  <a:srgbClr val="0070C0"/>
                </a:solidFill>
              </a:rPr>
              <a:t>Applying the Fidelity Adherent Science and Practices of </a:t>
            </a:r>
            <a:r>
              <a:rPr lang="en-US" sz="1400" dirty="0" smtClean="0">
                <a:solidFill>
                  <a:srgbClr val="0070C0"/>
                </a:solidFill>
              </a:rPr>
              <a:t>Risk-Need-Responsivity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0" y="1092200"/>
            <a:ext cx="9144000" cy="101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Text 53"/>
          <p:cNvSpPr txBox="1"/>
          <p:nvPr/>
        </p:nvSpPr>
        <p:spPr>
          <a:xfrm>
            <a:off x="269521" y="685800"/>
            <a:ext cx="4163672" cy="31075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sz="10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 rot="16200000" flipH="1" flipV="1">
            <a:off x="5855507" y="808671"/>
            <a:ext cx="744671" cy="2266439"/>
          </a:xfrm>
          <a:custGeom>
            <a:avLst/>
            <a:gdLst>
              <a:gd name="T0" fmla="*/ 773 w 1017"/>
              <a:gd name="T1" fmla="*/ 1765 h 1765"/>
              <a:gd name="T2" fmla="*/ 0 w 1017"/>
              <a:gd name="T3" fmla="*/ 1765 h 1765"/>
              <a:gd name="T4" fmla="*/ 530 w 1017"/>
              <a:gd name="T5" fmla="*/ 0 h 1765"/>
              <a:gd name="T6" fmla="*/ 1017 w 1017"/>
              <a:gd name="T7" fmla="*/ 0 h 1765"/>
              <a:gd name="T8" fmla="*/ 773 w 1017"/>
              <a:gd name="T9" fmla="*/ 1765 h 17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17" h="1765">
                <a:moveTo>
                  <a:pt x="773" y="1765"/>
                </a:moveTo>
                <a:lnTo>
                  <a:pt x="0" y="1765"/>
                </a:lnTo>
                <a:lnTo>
                  <a:pt x="530" y="0"/>
                </a:lnTo>
                <a:lnTo>
                  <a:pt x="1017" y="0"/>
                </a:lnTo>
                <a:lnTo>
                  <a:pt x="773" y="1765"/>
                </a:lnTo>
                <a:close/>
              </a:path>
            </a:pathLst>
          </a:custGeom>
          <a:gradFill>
            <a:gsLst>
              <a:gs pos="0">
                <a:srgbClr val="FFC000">
                  <a:alpha val="0"/>
                </a:srgbClr>
              </a:gs>
              <a:gs pos="74000">
                <a:srgbClr val="FFC000"/>
              </a:gs>
              <a:gs pos="100000">
                <a:srgbClr val="FFFF00">
                  <a:lumMod val="67000"/>
                </a:srgbClr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8" name="Freeform 5"/>
          <p:cNvSpPr>
            <a:spLocks/>
          </p:cNvSpPr>
          <p:nvPr/>
        </p:nvSpPr>
        <p:spPr bwMode="auto">
          <a:xfrm rot="16200000" flipH="1" flipV="1">
            <a:off x="4843469" y="1975470"/>
            <a:ext cx="744671" cy="2266439"/>
          </a:xfrm>
          <a:custGeom>
            <a:avLst/>
            <a:gdLst>
              <a:gd name="T0" fmla="*/ 773 w 1017"/>
              <a:gd name="T1" fmla="*/ 1765 h 1765"/>
              <a:gd name="T2" fmla="*/ 0 w 1017"/>
              <a:gd name="T3" fmla="*/ 1765 h 1765"/>
              <a:gd name="T4" fmla="*/ 530 w 1017"/>
              <a:gd name="T5" fmla="*/ 0 h 1765"/>
              <a:gd name="T6" fmla="*/ 1017 w 1017"/>
              <a:gd name="T7" fmla="*/ 0 h 1765"/>
              <a:gd name="T8" fmla="*/ 773 w 1017"/>
              <a:gd name="T9" fmla="*/ 1765 h 17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17" h="1765">
                <a:moveTo>
                  <a:pt x="773" y="1765"/>
                </a:moveTo>
                <a:lnTo>
                  <a:pt x="0" y="1765"/>
                </a:lnTo>
                <a:lnTo>
                  <a:pt x="530" y="0"/>
                </a:lnTo>
                <a:lnTo>
                  <a:pt x="1017" y="0"/>
                </a:lnTo>
                <a:lnTo>
                  <a:pt x="773" y="1765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0"/>
                </a:schemeClr>
              </a:gs>
              <a:gs pos="74000">
                <a:schemeClr val="accent3"/>
              </a:gs>
              <a:gs pos="100000">
                <a:schemeClr val="accent3">
                  <a:lumMod val="35000"/>
                </a:schemeClr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1" name="Freeform 5"/>
          <p:cNvSpPr>
            <a:spLocks/>
          </p:cNvSpPr>
          <p:nvPr/>
        </p:nvSpPr>
        <p:spPr bwMode="auto">
          <a:xfrm rot="16200000" flipH="1" flipV="1">
            <a:off x="3684951" y="3229516"/>
            <a:ext cx="744671" cy="2074672"/>
          </a:xfrm>
          <a:custGeom>
            <a:avLst/>
            <a:gdLst>
              <a:gd name="T0" fmla="*/ 773 w 1017"/>
              <a:gd name="T1" fmla="*/ 1765 h 1765"/>
              <a:gd name="T2" fmla="*/ 0 w 1017"/>
              <a:gd name="T3" fmla="*/ 1765 h 1765"/>
              <a:gd name="T4" fmla="*/ 530 w 1017"/>
              <a:gd name="T5" fmla="*/ 0 h 1765"/>
              <a:gd name="T6" fmla="*/ 1017 w 1017"/>
              <a:gd name="T7" fmla="*/ 0 h 1765"/>
              <a:gd name="T8" fmla="*/ 773 w 1017"/>
              <a:gd name="T9" fmla="*/ 1765 h 17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17" h="1765">
                <a:moveTo>
                  <a:pt x="773" y="1765"/>
                </a:moveTo>
                <a:lnTo>
                  <a:pt x="0" y="1765"/>
                </a:lnTo>
                <a:lnTo>
                  <a:pt x="530" y="0"/>
                </a:lnTo>
                <a:lnTo>
                  <a:pt x="1017" y="0"/>
                </a:lnTo>
                <a:lnTo>
                  <a:pt x="773" y="1765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0"/>
                </a:schemeClr>
              </a:gs>
              <a:gs pos="74000">
                <a:schemeClr val="accent5"/>
              </a:gs>
              <a:gs pos="100000">
                <a:schemeClr val="accent5">
                  <a:lumMod val="34000"/>
                </a:schemeClr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4" name="Freeform 5"/>
          <p:cNvSpPr>
            <a:spLocks/>
          </p:cNvSpPr>
          <p:nvPr/>
        </p:nvSpPr>
        <p:spPr bwMode="auto">
          <a:xfrm rot="16200000" flipH="1" flipV="1">
            <a:off x="2617004" y="4300431"/>
            <a:ext cx="744671" cy="2266439"/>
          </a:xfrm>
          <a:custGeom>
            <a:avLst/>
            <a:gdLst>
              <a:gd name="T0" fmla="*/ 773 w 1017"/>
              <a:gd name="T1" fmla="*/ 1765 h 1765"/>
              <a:gd name="T2" fmla="*/ 0 w 1017"/>
              <a:gd name="T3" fmla="*/ 1765 h 1765"/>
              <a:gd name="T4" fmla="*/ 530 w 1017"/>
              <a:gd name="T5" fmla="*/ 0 h 1765"/>
              <a:gd name="T6" fmla="*/ 1017 w 1017"/>
              <a:gd name="T7" fmla="*/ 0 h 1765"/>
              <a:gd name="T8" fmla="*/ 773 w 1017"/>
              <a:gd name="T9" fmla="*/ 1765 h 17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17" h="1765">
                <a:moveTo>
                  <a:pt x="773" y="1765"/>
                </a:moveTo>
                <a:lnTo>
                  <a:pt x="0" y="1765"/>
                </a:lnTo>
                <a:lnTo>
                  <a:pt x="530" y="0"/>
                </a:lnTo>
                <a:lnTo>
                  <a:pt x="1017" y="0"/>
                </a:lnTo>
                <a:lnTo>
                  <a:pt x="773" y="1765"/>
                </a:lnTo>
                <a:close/>
              </a:path>
            </a:pathLst>
          </a:custGeom>
          <a:gradFill>
            <a:gsLst>
              <a:gs pos="0">
                <a:srgbClr val="00B0F0">
                  <a:alpha val="0"/>
                </a:srgbClr>
              </a:gs>
              <a:gs pos="74000">
                <a:srgbClr val="00B0F0"/>
              </a:gs>
              <a:gs pos="100000">
                <a:srgbClr val="00B0F0">
                  <a:lumMod val="38000"/>
                </a:srgbClr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0" name="Freeform 5"/>
          <p:cNvSpPr>
            <a:spLocks/>
          </p:cNvSpPr>
          <p:nvPr/>
        </p:nvSpPr>
        <p:spPr bwMode="auto">
          <a:xfrm rot="16200000" flipH="1" flipV="1">
            <a:off x="1474012" y="5413407"/>
            <a:ext cx="744671" cy="2266439"/>
          </a:xfrm>
          <a:custGeom>
            <a:avLst/>
            <a:gdLst>
              <a:gd name="T0" fmla="*/ 773 w 1017"/>
              <a:gd name="T1" fmla="*/ 1765 h 1765"/>
              <a:gd name="T2" fmla="*/ 0 w 1017"/>
              <a:gd name="T3" fmla="*/ 1765 h 1765"/>
              <a:gd name="T4" fmla="*/ 530 w 1017"/>
              <a:gd name="T5" fmla="*/ 0 h 1765"/>
              <a:gd name="T6" fmla="*/ 1017 w 1017"/>
              <a:gd name="T7" fmla="*/ 0 h 1765"/>
              <a:gd name="T8" fmla="*/ 773 w 1017"/>
              <a:gd name="T9" fmla="*/ 1765 h 17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17" h="1765">
                <a:moveTo>
                  <a:pt x="773" y="1765"/>
                </a:moveTo>
                <a:lnTo>
                  <a:pt x="0" y="1765"/>
                </a:lnTo>
                <a:lnTo>
                  <a:pt x="530" y="0"/>
                </a:lnTo>
                <a:lnTo>
                  <a:pt x="1017" y="0"/>
                </a:lnTo>
                <a:lnTo>
                  <a:pt x="773" y="1765"/>
                </a:lnTo>
                <a:close/>
              </a:path>
            </a:pathLst>
          </a:custGeom>
          <a:gradFill>
            <a:gsLst>
              <a:gs pos="0">
                <a:schemeClr val="tx2">
                  <a:alpha val="0"/>
                </a:schemeClr>
              </a:gs>
              <a:gs pos="74000">
                <a:schemeClr val="tx2"/>
              </a:gs>
              <a:gs pos="100000">
                <a:schemeClr val="tx2">
                  <a:lumMod val="0"/>
                </a:schemeClr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4" name="Text 73"/>
          <p:cNvSpPr txBox="1"/>
          <p:nvPr/>
        </p:nvSpPr>
        <p:spPr>
          <a:xfrm>
            <a:off x="4071293" y="5380027"/>
            <a:ext cx="3015307" cy="861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1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</a:rPr>
              <a:t>Actuarial and Need Assessment </a:t>
            </a:r>
            <a:r>
              <a:rPr lang="en-US" sz="11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</a:rPr>
              <a:t>is foundational </a:t>
            </a:r>
            <a:r>
              <a:rPr lang="en-US" sz="11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</a:rPr>
              <a:t>to </a:t>
            </a:r>
            <a:r>
              <a:rPr lang="en-US" sz="11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</a:rPr>
              <a:t>the success of any criminal justice intervention . We must  </a:t>
            </a:r>
            <a:r>
              <a:rPr lang="en-US" sz="11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</a:rPr>
              <a:t>know </a:t>
            </a:r>
            <a:r>
              <a:rPr lang="en-US" sz="11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</a:rPr>
              <a:t>the </a:t>
            </a:r>
            <a:r>
              <a:rPr lang="en-US" sz="11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</a:rPr>
              <a:t>person, their criminogenic factors and the degree of  specific applications that are uniquely best suited  for the individual in need.</a:t>
            </a:r>
            <a:endParaRPr lang="en-US" sz="1100" b="1" dirty="0">
              <a:solidFill>
                <a:prstClr val="black">
                  <a:lumMod val="75000"/>
                  <a:lumOff val="25000"/>
                </a:prstClr>
              </a:solidFill>
              <a:latin typeface="Arial"/>
            </a:endParaRPr>
          </a:p>
        </p:txBody>
      </p:sp>
      <p:sp>
        <p:nvSpPr>
          <p:cNvPr id="75" name="Text 74"/>
          <p:cNvSpPr txBox="1"/>
          <p:nvPr/>
        </p:nvSpPr>
        <p:spPr>
          <a:xfrm>
            <a:off x="5272520" y="4454668"/>
            <a:ext cx="2195080" cy="7269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1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</a:rPr>
              <a:t>Every encounter between every person </a:t>
            </a:r>
            <a:r>
              <a:rPr lang="en-US" sz="11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</a:rPr>
              <a:t>involved in the CJ system is </a:t>
            </a:r>
            <a:r>
              <a:rPr lang="en-US" sz="11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</a:rPr>
              <a:t>an opportunity to influence for positive </a:t>
            </a:r>
            <a:r>
              <a:rPr lang="en-US" sz="11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</a:rPr>
              <a:t>change. </a:t>
            </a:r>
            <a:endParaRPr lang="en-US" sz="1100" b="1" dirty="0">
              <a:solidFill>
                <a:prstClr val="black">
                  <a:lumMod val="75000"/>
                  <a:lumOff val="25000"/>
                </a:prstClr>
              </a:solidFill>
              <a:latin typeface="Arial"/>
            </a:endParaRPr>
          </a:p>
        </p:txBody>
      </p:sp>
      <p:sp>
        <p:nvSpPr>
          <p:cNvPr id="76" name="Text 75"/>
          <p:cNvSpPr txBox="1"/>
          <p:nvPr/>
        </p:nvSpPr>
        <p:spPr>
          <a:xfrm>
            <a:off x="6371880" y="3108690"/>
            <a:ext cx="2629426" cy="8285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1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</a:rPr>
              <a:t>Risk equates to level of resource investment and dosage necessary to affect lasting change. Responsivity or </a:t>
            </a:r>
            <a:r>
              <a:rPr lang="en-US" sz="11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</a:rPr>
              <a:t>treatment matching </a:t>
            </a:r>
            <a:r>
              <a:rPr lang="en-US" sz="11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</a:rPr>
              <a:t>equates to the correct dose </a:t>
            </a:r>
            <a:r>
              <a:rPr lang="en-US" sz="11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</a:rPr>
              <a:t>of the </a:t>
            </a:r>
            <a:r>
              <a:rPr lang="en-US" sz="11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</a:rPr>
              <a:t>appropriate  intervention by the right staff.</a:t>
            </a:r>
            <a:endParaRPr lang="en-US" sz="1100" b="1" dirty="0">
              <a:solidFill>
                <a:prstClr val="black">
                  <a:lumMod val="75000"/>
                  <a:lumOff val="25000"/>
                </a:prstClr>
              </a:solidFill>
              <a:latin typeface="Arial"/>
            </a:endParaRPr>
          </a:p>
        </p:txBody>
      </p:sp>
      <p:sp>
        <p:nvSpPr>
          <p:cNvPr id="77" name="Text 76"/>
          <p:cNvSpPr txBox="1"/>
          <p:nvPr/>
        </p:nvSpPr>
        <p:spPr>
          <a:xfrm>
            <a:off x="7361062" y="1295402"/>
            <a:ext cx="1640245" cy="180465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sz="1000" b="1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</a:endParaRPr>
          </a:p>
          <a:p>
            <a:endParaRPr lang="en-US" sz="1000" b="1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</a:endParaRPr>
          </a:p>
          <a:p>
            <a:r>
              <a:rPr lang="en-US" sz="11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</a:rPr>
              <a:t>Community based    services are essential to </a:t>
            </a:r>
            <a:r>
              <a:rPr lang="en-US" sz="11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</a:rPr>
              <a:t>successful reentry</a:t>
            </a:r>
            <a:endParaRPr lang="en-US" sz="1100" b="1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</a:endParaRPr>
          </a:p>
          <a:p>
            <a:endParaRPr lang="en-US" sz="1000" b="1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</a:endParaRPr>
          </a:p>
          <a:p>
            <a:r>
              <a:rPr lang="en-US" sz="11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</a:rPr>
              <a:t>Interventions must be </a:t>
            </a:r>
            <a:r>
              <a:rPr lang="en-US" sz="11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</a:rPr>
              <a:t>skill based, </a:t>
            </a:r>
            <a:r>
              <a:rPr lang="en-US" sz="11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</a:rPr>
              <a:t>experiential</a:t>
            </a:r>
            <a:r>
              <a:rPr lang="en-US" sz="11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</a:rPr>
              <a:t>, </a:t>
            </a:r>
            <a:r>
              <a:rPr lang="en-US" sz="11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</a:rPr>
              <a:t> practiced and measured</a:t>
            </a:r>
            <a:endParaRPr lang="en-US" sz="1100" b="1" dirty="0">
              <a:solidFill>
                <a:prstClr val="black">
                  <a:lumMod val="75000"/>
                  <a:lumOff val="25000"/>
                </a:prstClr>
              </a:solidFill>
              <a:latin typeface="Arial"/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713128" y="5379830"/>
            <a:ext cx="3238503" cy="1706772"/>
            <a:chOff x="713125" y="4034871"/>
            <a:chExt cx="3238503" cy="1280079"/>
          </a:xfrm>
        </p:grpSpPr>
        <p:sp>
          <p:nvSpPr>
            <p:cNvPr id="51" name="Freeform 6"/>
            <p:cNvSpPr>
              <a:spLocks/>
            </p:cNvSpPr>
            <p:nvPr/>
          </p:nvSpPr>
          <p:spPr bwMode="auto">
            <a:xfrm rot="16200000" flipH="1" flipV="1">
              <a:off x="1692337" y="3055659"/>
              <a:ext cx="1280079" cy="3238503"/>
            </a:xfrm>
            <a:custGeom>
              <a:avLst/>
              <a:gdLst>
                <a:gd name="T0" fmla="*/ 1850 w 1850"/>
                <a:gd name="T1" fmla="*/ 2522 h 2522"/>
                <a:gd name="T2" fmla="*/ 1085 w 1850"/>
                <a:gd name="T3" fmla="*/ 2522 h 2522"/>
                <a:gd name="T4" fmla="*/ 0 w 1850"/>
                <a:gd name="T5" fmla="*/ 0 h 2522"/>
                <a:gd name="T6" fmla="*/ 765 w 1850"/>
                <a:gd name="T7" fmla="*/ 0 h 2522"/>
                <a:gd name="T8" fmla="*/ 1850 w 1850"/>
                <a:gd name="T9" fmla="*/ 2522 h 2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0" h="2522">
                  <a:moveTo>
                    <a:pt x="1850" y="2522"/>
                  </a:moveTo>
                  <a:lnTo>
                    <a:pt x="1085" y="2522"/>
                  </a:lnTo>
                  <a:lnTo>
                    <a:pt x="0" y="0"/>
                  </a:lnTo>
                  <a:lnTo>
                    <a:pt x="765" y="0"/>
                  </a:lnTo>
                  <a:lnTo>
                    <a:pt x="1850" y="2522"/>
                  </a:lnTo>
                  <a:close/>
                </a:path>
              </a:pathLst>
            </a:custGeom>
            <a:gradFill flip="none" rotWithShape="1">
              <a:gsLst>
                <a:gs pos="8000">
                  <a:schemeClr val="tx2">
                    <a:lumMod val="65000"/>
                    <a:lumOff val="35000"/>
                  </a:schemeClr>
                </a:gs>
                <a:gs pos="0">
                  <a:schemeClr val="tx2">
                    <a:lumMod val="93000"/>
                  </a:schemeClr>
                </a:gs>
                <a:gs pos="40000">
                  <a:schemeClr val="tx2">
                    <a:lumMod val="74000"/>
                    <a:lumOff val="26000"/>
                  </a:schemeClr>
                </a:gs>
                <a:gs pos="100000">
                  <a:schemeClr val="tx2">
                    <a:lumMod val="58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292100" dist="101600" dir="3720000" sx="90000" sy="90000" algn="ctr" rotWithShape="0">
                <a:srgbClr val="000000">
                  <a:alpha val="49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8" name="Text 77"/>
            <p:cNvSpPr txBox="1"/>
            <p:nvPr/>
          </p:nvSpPr>
          <p:spPr>
            <a:xfrm>
              <a:off x="1779426" y="4358184"/>
              <a:ext cx="1420974" cy="424259"/>
            </a:xfrm>
            <a:prstGeom prst="rect">
              <a:avLst/>
            </a:prstGeom>
            <a:noFill/>
          </p:spPr>
          <p:txBody>
            <a:bodyPr wrap="square" rtlCol="0">
              <a:noAutofit/>
              <a:scene3d>
                <a:camera prst="isometricRightUp">
                  <a:rot lat="2100000" lon="20400000" rev="0"/>
                </a:camera>
                <a:lightRig rig="threePt" dir="t"/>
              </a:scene3d>
              <a:sp3d/>
            </a:bodyPr>
            <a:lstStyle/>
            <a:p>
              <a:pPr algn="ctr"/>
              <a:r>
                <a:rPr lang="en-US" sz="1400" dirty="0">
                  <a:effectLst>
                    <a:innerShdw blurRad="63500" dist="50800" dir="5400000">
                      <a:prstClr val="black">
                        <a:alpha val="50000"/>
                      </a:prstClr>
                    </a:innerShdw>
                  </a:effectLst>
                </a:rPr>
                <a:t>Actuarial Assessment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910383" y="4266854"/>
            <a:ext cx="3238503" cy="1333343"/>
            <a:chOff x="1856118" y="3200139"/>
            <a:chExt cx="3238503" cy="1015959"/>
          </a:xfrm>
        </p:grpSpPr>
        <p:sp>
          <p:nvSpPr>
            <p:cNvPr id="45" name="Freeform 6"/>
            <p:cNvSpPr>
              <a:spLocks/>
            </p:cNvSpPr>
            <p:nvPr/>
          </p:nvSpPr>
          <p:spPr bwMode="auto">
            <a:xfrm rot="16200000" flipH="1" flipV="1">
              <a:off x="2967390" y="2088867"/>
              <a:ext cx="1015959" cy="3238503"/>
            </a:xfrm>
            <a:custGeom>
              <a:avLst/>
              <a:gdLst>
                <a:gd name="T0" fmla="*/ 1850 w 1850"/>
                <a:gd name="T1" fmla="*/ 2522 h 2522"/>
                <a:gd name="T2" fmla="*/ 1085 w 1850"/>
                <a:gd name="T3" fmla="*/ 2522 h 2522"/>
                <a:gd name="T4" fmla="*/ 0 w 1850"/>
                <a:gd name="T5" fmla="*/ 0 h 2522"/>
                <a:gd name="T6" fmla="*/ 765 w 1850"/>
                <a:gd name="T7" fmla="*/ 0 h 2522"/>
                <a:gd name="T8" fmla="*/ 1850 w 1850"/>
                <a:gd name="T9" fmla="*/ 2522 h 2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0" h="2522">
                  <a:moveTo>
                    <a:pt x="1850" y="2522"/>
                  </a:moveTo>
                  <a:lnTo>
                    <a:pt x="1085" y="2522"/>
                  </a:lnTo>
                  <a:lnTo>
                    <a:pt x="0" y="0"/>
                  </a:lnTo>
                  <a:lnTo>
                    <a:pt x="765" y="0"/>
                  </a:lnTo>
                  <a:lnTo>
                    <a:pt x="1850" y="2522"/>
                  </a:lnTo>
                  <a:close/>
                </a:path>
              </a:pathLst>
            </a:custGeom>
            <a:gradFill flip="none" rotWithShape="1">
              <a:gsLst>
                <a:gs pos="8000">
                  <a:srgbClr val="00B0F0">
                    <a:lumMod val="65000"/>
                    <a:lumOff val="35000"/>
                  </a:srgbClr>
                </a:gs>
                <a:gs pos="0">
                  <a:srgbClr val="00B0F0">
                    <a:lumMod val="65000"/>
                  </a:srgbClr>
                </a:gs>
                <a:gs pos="40000">
                  <a:srgbClr val="00B0F0">
                    <a:lumMod val="80000"/>
                    <a:lumOff val="20000"/>
                  </a:srgbClr>
                </a:gs>
                <a:gs pos="100000">
                  <a:srgbClr val="00B0F0">
                    <a:lumMod val="78000"/>
                  </a:srgb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292100" dist="101600" dir="3720000" sx="90000" sy="90000" algn="ctr" rotWithShape="0">
                <a:srgbClr val="000000">
                  <a:alpha val="49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9" name="Text 78"/>
            <p:cNvSpPr txBox="1"/>
            <p:nvPr/>
          </p:nvSpPr>
          <p:spPr>
            <a:xfrm>
              <a:off x="2612737" y="3480517"/>
              <a:ext cx="2180750" cy="607344"/>
            </a:xfrm>
            <a:prstGeom prst="rect">
              <a:avLst/>
            </a:prstGeom>
            <a:noFill/>
          </p:spPr>
          <p:txBody>
            <a:bodyPr wrap="square" rtlCol="0">
              <a:noAutofit/>
              <a:scene3d>
                <a:camera prst="isometricRightUp">
                  <a:rot lat="2100000" lon="20400000" rev="0"/>
                </a:camera>
                <a:lightRig rig="threePt" dir="t"/>
              </a:scene3d>
              <a:sp3d/>
            </a:bodyPr>
            <a:lstStyle/>
            <a:p>
              <a:pPr algn="ctr"/>
              <a:r>
                <a:rPr lang="en-US" sz="1400" b="1" dirty="0">
                  <a:effectLst>
                    <a:innerShdw blurRad="63500" dist="50800" dir="5400000">
                      <a:prstClr val="black">
                        <a:alpha val="50000"/>
                      </a:prstClr>
                    </a:innerShdw>
                  </a:effectLst>
                </a:rPr>
                <a:t>Enhance Intrinsic Motivation</a:t>
              </a: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3019952" y="3100055"/>
            <a:ext cx="3238503" cy="1354612"/>
            <a:chOff x="3019949" y="2325041"/>
            <a:chExt cx="3238503" cy="1015959"/>
          </a:xfrm>
        </p:grpSpPr>
        <p:sp>
          <p:nvSpPr>
            <p:cNvPr id="42" name="Freeform 6"/>
            <p:cNvSpPr>
              <a:spLocks/>
            </p:cNvSpPr>
            <p:nvPr/>
          </p:nvSpPr>
          <p:spPr bwMode="auto">
            <a:xfrm rot="16200000" flipH="1" flipV="1">
              <a:off x="4131221" y="1213769"/>
              <a:ext cx="1015959" cy="3238503"/>
            </a:xfrm>
            <a:custGeom>
              <a:avLst/>
              <a:gdLst>
                <a:gd name="T0" fmla="*/ 1850 w 1850"/>
                <a:gd name="T1" fmla="*/ 2522 h 2522"/>
                <a:gd name="T2" fmla="*/ 1085 w 1850"/>
                <a:gd name="T3" fmla="*/ 2522 h 2522"/>
                <a:gd name="T4" fmla="*/ 0 w 1850"/>
                <a:gd name="T5" fmla="*/ 0 h 2522"/>
                <a:gd name="T6" fmla="*/ 765 w 1850"/>
                <a:gd name="T7" fmla="*/ 0 h 2522"/>
                <a:gd name="T8" fmla="*/ 1850 w 1850"/>
                <a:gd name="T9" fmla="*/ 2522 h 2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0" h="2522">
                  <a:moveTo>
                    <a:pt x="1850" y="2522"/>
                  </a:moveTo>
                  <a:lnTo>
                    <a:pt x="1085" y="2522"/>
                  </a:lnTo>
                  <a:lnTo>
                    <a:pt x="0" y="0"/>
                  </a:lnTo>
                  <a:lnTo>
                    <a:pt x="765" y="0"/>
                  </a:lnTo>
                  <a:lnTo>
                    <a:pt x="1850" y="2522"/>
                  </a:lnTo>
                  <a:close/>
                </a:path>
              </a:pathLst>
            </a:custGeom>
            <a:gradFill flip="none" rotWithShape="1">
              <a:gsLst>
                <a:gs pos="8000">
                  <a:schemeClr val="accent5">
                    <a:lumMod val="65000"/>
                    <a:lumOff val="35000"/>
                  </a:schemeClr>
                </a:gs>
                <a:gs pos="0">
                  <a:schemeClr val="accent5">
                    <a:lumMod val="65000"/>
                  </a:schemeClr>
                </a:gs>
                <a:gs pos="40000">
                  <a:schemeClr val="accent5">
                    <a:lumMod val="80000"/>
                    <a:lumOff val="20000"/>
                  </a:schemeClr>
                </a:gs>
                <a:gs pos="100000">
                  <a:schemeClr val="accent5">
                    <a:lumMod val="68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292100" dist="101600" dir="3720000" sx="90000" sy="90000" algn="ctr" rotWithShape="0">
                <a:srgbClr val="000000">
                  <a:alpha val="49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0" name="Text 79"/>
            <p:cNvSpPr txBox="1"/>
            <p:nvPr/>
          </p:nvSpPr>
          <p:spPr>
            <a:xfrm>
              <a:off x="4148972" y="2610769"/>
              <a:ext cx="1552862" cy="453085"/>
            </a:xfrm>
            <a:prstGeom prst="rect">
              <a:avLst/>
            </a:prstGeom>
            <a:noFill/>
          </p:spPr>
          <p:txBody>
            <a:bodyPr wrap="square" rtlCol="0">
              <a:noAutofit/>
              <a:scene3d>
                <a:camera prst="isometricRightUp">
                  <a:rot lat="2100000" lon="20400000" rev="0"/>
                </a:camera>
                <a:lightRig rig="threePt" dir="t"/>
              </a:scene3d>
              <a:sp3d/>
            </a:bodyPr>
            <a:lstStyle/>
            <a:p>
              <a:pPr algn="ctr"/>
              <a:r>
                <a:rPr lang="en-US" sz="1400" b="1" dirty="0">
                  <a:effectLst>
                    <a:innerShdw blurRad="63500" dist="50800" dir="5400000">
                      <a:prstClr val="black">
                        <a:alpha val="50000"/>
                      </a:prstClr>
                    </a:innerShdw>
                  </a:effectLst>
                </a:rPr>
                <a:t>Targeted Interventions</a:t>
              </a: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4082586" y="1941891"/>
            <a:ext cx="3238503" cy="1354612"/>
            <a:chOff x="4082583" y="1456418"/>
            <a:chExt cx="3238503" cy="1015959"/>
          </a:xfrm>
        </p:grpSpPr>
        <p:sp>
          <p:nvSpPr>
            <p:cNvPr id="39" name="Freeform 6"/>
            <p:cNvSpPr>
              <a:spLocks/>
            </p:cNvSpPr>
            <p:nvPr/>
          </p:nvSpPr>
          <p:spPr bwMode="auto">
            <a:xfrm rot="16200000" flipH="1" flipV="1">
              <a:off x="5193855" y="345146"/>
              <a:ext cx="1015959" cy="3238503"/>
            </a:xfrm>
            <a:custGeom>
              <a:avLst/>
              <a:gdLst>
                <a:gd name="T0" fmla="*/ 1850 w 1850"/>
                <a:gd name="T1" fmla="*/ 2522 h 2522"/>
                <a:gd name="T2" fmla="*/ 1085 w 1850"/>
                <a:gd name="T3" fmla="*/ 2522 h 2522"/>
                <a:gd name="T4" fmla="*/ 0 w 1850"/>
                <a:gd name="T5" fmla="*/ 0 h 2522"/>
                <a:gd name="T6" fmla="*/ 765 w 1850"/>
                <a:gd name="T7" fmla="*/ 0 h 2522"/>
                <a:gd name="T8" fmla="*/ 1850 w 1850"/>
                <a:gd name="T9" fmla="*/ 2522 h 2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0" h="2522">
                  <a:moveTo>
                    <a:pt x="1850" y="2522"/>
                  </a:moveTo>
                  <a:lnTo>
                    <a:pt x="1085" y="2522"/>
                  </a:lnTo>
                  <a:lnTo>
                    <a:pt x="0" y="0"/>
                  </a:lnTo>
                  <a:lnTo>
                    <a:pt x="765" y="0"/>
                  </a:lnTo>
                  <a:lnTo>
                    <a:pt x="1850" y="2522"/>
                  </a:lnTo>
                  <a:close/>
                </a:path>
              </a:pathLst>
            </a:custGeom>
            <a:gradFill flip="none" rotWithShape="1">
              <a:gsLst>
                <a:gs pos="8000">
                  <a:schemeClr val="accent3">
                    <a:lumMod val="65000"/>
                    <a:lumOff val="35000"/>
                  </a:schemeClr>
                </a:gs>
                <a:gs pos="0">
                  <a:schemeClr val="accent3">
                    <a:lumMod val="65000"/>
                  </a:schemeClr>
                </a:gs>
                <a:gs pos="40000">
                  <a:schemeClr val="accent3">
                    <a:lumMod val="80000"/>
                    <a:lumOff val="20000"/>
                  </a:schemeClr>
                </a:gs>
                <a:gs pos="100000">
                  <a:schemeClr val="accent3">
                    <a:lumMod val="56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292100" dist="101600" dir="3720000" sx="90000" sy="90000" algn="ctr" rotWithShape="0">
                <a:srgbClr val="000000">
                  <a:alpha val="49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1" name="Text 80"/>
            <p:cNvSpPr txBox="1"/>
            <p:nvPr/>
          </p:nvSpPr>
          <p:spPr>
            <a:xfrm>
              <a:off x="4724400" y="1735669"/>
              <a:ext cx="1989471" cy="455081"/>
            </a:xfrm>
            <a:prstGeom prst="rect">
              <a:avLst/>
            </a:prstGeom>
            <a:noFill/>
          </p:spPr>
          <p:txBody>
            <a:bodyPr wrap="square" rtlCol="0">
              <a:noAutofit/>
              <a:scene3d>
                <a:camera prst="isometricRightUp">
                  <a:rot lat="2100000" lon="20400000" rev="0"/>
                </a:camera>
                <a:lightRig rig="threePt" dir="t"/>
              </a:scene3d>
              <a:sp3d/>
            </a:bodyPr>
            <a:lstStyle/>
            <a:p>
              <a:pPr algn="ctr"/>
              <a:r>
                <a:rPr lang="en-US" sz="1400" b="1" dirty="0">
                  <a:effectLst>
                    <a:innerShdw blurRad="63500" dist="50800" dir="5400000">
                      <a:prstClr val="black">
                        <a:alpha val="50000"/>
                      </a:prstClr>
                    </a:innerShdw>
                  </a:effectLst>
                </a:rPr>
                <a:t>Skills Training</a:t>
              </a:r>
            </a:p>
            <a:p>
              <a:pPr algn="ctr"/>
              <a:r>
                <a:rPr lang="en-US" sz="1400" b="1" dirty="0">
                  <a:effectLst>
                    <a:innerShdw blurRad="63500" dist="50800" dir="5400000">
                      <a:prstClr val="black">
                        <a:alpha val="50000"/>
                      </a:prstClr>
                    </a:innerShdw>
                  </a:effectLst>
                </a:rPr>
                <a:t>Directed Practice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5215804" y="892248"/>
            <a:ext cx="3238503" cy="1354612"/>
            <a:chOff x="5094621" y="581319"/>
            <a:chExt cx="3238503" cy="1015959"/>
          </a:xfrm>
        </p:grpSpPr>
        <p:sp>
          <p:nvSpPr>
            <p:cNvPr id="9" name="Freeform 6"/>
            <p:cNvSpPr>
              <a:spLocks/>
            </p:cNvSpPr>
            <p:nvPr/>
          </p:nvSpPr>
          <p:spPr bwMode="auto">
            <a:xfrm rot="16200000" flipH="1" flipV="1">
              <a:off x="6205893" y="-529953"/>
              <a:ext cx="1015959" cy="3238503"/>
            </a:xfrm>
            <a:custGeom>
              <a:avLst/>
              <a:gdLst>
                <a:gd name="T0" fmla="*/ 1850 w 1850"/>
                <a:gd name="T1" fmla="*/ 2522 h 2522"/>
                <a:gd name="T2" fmla="*/ 1085 w 1850"/>
                <a:gd name="T3" fmla="*/ 2522 h 2522"/>
                <a:gd name="T4" fmla="*/ 0 w 1850"/>
                <a:gd name="T5" fmla="*/ 0 h 2522"/>
                <a:gd name="T6" fmla="*/ 765 w 1850"/>
                <a:gd name="T7" fmla="*/ 0 h 2522"/>
                <a:gd name="T8" fmla="*/ 1850 w 1850"/>
                <a:gd name="T9" fmla="*/ 2522 h 2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0" h="2522">
                  <a:moveTo>
                    <a:pt x="1850" y="2522"/>
                  </a:moveTo>
                  <a:lnTo>
                    <a:pt x="1085" y="2522"/>
                  </a:lnTo>
                  <a:lnTo>
                    <a:pt x="0" y="0"/>
                  </a:lnTo>
                  <a:lnTo>
                    <a:pt x="765" y="0"/>
                  </a:lnTo>
                  <a:lnTo>
                    <a:pt x="1850" y="2522"/>
                  </a:lnTo>
                  <a:close/>
                </a:path>
              </a:pathLst>
            </a:custGeom>
            <a:gradFill flip="none" rotWithShape="1">
              <a:gsLst>
                <a:gs pos="8000">
                  <a:srgbClr val="FFC000">
                    <a:lumMod val="65000"/>
                    <a:lumOff val="35000"/>
                  </a:srgbClr>
                </a:gs>
                <a:gs pos="0">
                  <a:srgbClr val="FFC000">
                    <a:lumMod val="65000"/>
                  </a:srgbClr>
                </a:gs>
                <a:gs pos="40000">
                  <a:srgbClr val="FFC000">
                    <a:lumMod val="80000"/>
                    <a:lumOff val="20000"/>
                  </a:srgbClr>
                </a:gs>
                <a:gs pos="100000">
                  <a:srgbClr val="FFC000">
                    <a:lumMod val="69000"/>
                  </a:srgb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292100" dist="101600" dir="3720000" sx="90000" sy="90000" algn="ctr" rotWithShape="0">
                <a:srgbClr val="000000">
                  <a:alpha val="49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400">
                <a:solidFill>
                  <a:prstClr val="black"/>
                </a:solidFill>
              </a:endParaRPr>
            </a:p>
          </p:txBody>
        </p:sp>
        <p:sp>
          <p:nvSpPr>
            <p:cNvPr id="82" name="Text 81"/>
            <p:cNvSpPr txBox="1"/>
            <p:nvPr/>
          </p:nvSpPr>
          <p:spPr>
            <a:xfrm>
              <a:off x="5134862" y="921987"/>
              <a:ext cx="3089981" cy="534431"/>
            </a:xfrm>
            <a:prstGeom prst="rect">
              <a:avLst/>
            </a:prstGeom>
            <a:noFill/>
          </p:spPr>
          <p:txBody>
            <a:bodyPr wrap="square" rtlCol="0">
              <a:noAutofit/>
              <a:scene3d>
                <a:camera prst="isometricRightUp">
                  <a:rot lat="2100000" lon="20400000" rev="0"/>
                </a:camera>
                <a:lightRig rig="threePt" dir="t"/>
              </a:scene3d>
              <a:sp3d/>
            </a:bodyPr>
            <a:lstStyle/>
            <a:p>
              <a:pPr algn="ctr"/>
              <a:r>
                <a:rPr lang="en-US" sz="1400" dirty="0">
                  <a:effectLst>
                    <a:innerShdw blurRad="63500" dist="50800" dir="5400000">
                      <a:prstClr val="black">
                        <a:alpha val="50000"/>
                      </a:prstClr>
                    </a:innerShdw>
                  </a:effectLst>
                </a:rPr>
                <a:t>Increase Reinforcement-Ongoing Community Support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371880" y="6364064"/>
            <a:ext cx="2238720" cy="365125"/>
          </a:xfrm>
        </p:spPr>
        <p:txBody>
          <a:bodyPr/>
          <a:lstStyle/>
          <a:p>
            <a:pPr algn="r"/>
            <a:r>
              <a:rPr lang="en-US" sz="1000" dirty="0" smtClean="0">
                <a:solidFill>
                  <a:prstClr val="black">
                    <a:tint val="75000"/>
                  </a:prstClr>
                </a:solidFill>
              </a:rPr>
              <a:t>Bonta, Andrews, Gendreau</a:t>
            </a:r>
            <a:endParaRPr lang="en-US" sz="10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urved Right Arrow 2"/>
          <p:cNvSpPr/>
          <p:nvPr/>
        </p:nvSpPr>
        <p:spPr>
          <a:xfrm>
            <a:off x="432768" y="1828800"/>
            <a:ext cx="1015032" cy="4388815"/>
          </a:xfrm>
          <a:prstGeom prst="curvedRightArrow">
            <a:avLst>
              <a:gd name="adj1" fmla="val 25000"/>
              <a:gd name="adj2" fmla="val 50000"/>
              <a:gd name="adj3" fmla="val 367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76400" y="1941890"/>
            <a:ext cx="0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13127" y="2736354"/>
            <a:ext cx="3044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Measured Feedback and Course Correction is required across the continuum repeatedly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7095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8" grpId="0" animBg="1"/>
      <p:bldP spid="41" grpId="0" animBg="1"/>
      <p:bldP spid="44" grpId="0" animBg="1"/>
      <p:bldP spid="50" grpId="0" animBg="1"/>
      <p:bldP spid="74" grpId="0"/>
      <p:bldP spid="75" grpId="0"/>
      <p:bldP spid="76" grpId="0"/>
      <p:bldP spid="77" grpId="0"/>
    </p:bldLst>
  </p:timing>
</p:sld>
</file>

<file path=ppt/theme/theme1.xml><?xml version="1.0" encoding="utf-8"?>
<a:theme xmlns:a="http://schemas.openxmlformats.org/drawingml/2006/main" name="Slide Control">
  <a:themeElements>
    <a:clrScheme name="Executiv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Particularizare 10">
      <a:majorFont>
        <a:latin typeface="Arial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159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Slide Control</vt:lpstr>
      <vt:lpstr>PowerPoint Presentation</vt:lpstr>
    </vt:vector>
  </TitlesOfParts>
  <Company>King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Noble-Desy, Patty</dc:creator>
  <cp:lastModifiedBy>Noble-Desy, Patty</cp:lastModifiedBy>
  <cp:revision>7</cp:revision>
  <cp:lastPrinted>2016-10-21T21:31:46Z</cp:lastPrinted>
  <dcterms:created xsi:type="dcterms:W3CDTF">2016-10-03T22:18:09Z</dcterms:created>
  <dcterms:modified xsi:type="dcterms:W3CDTF">2016-10-21T21:35:36Z</dcterms:modified>
</cp:coreProperties>
</file>